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9"/>
  </p:notesMasterIdLst>
  <p:sldIdLst>
    <p:sldId id="314" r:id="rId2"/>
    <p:sldId id="326" r:id="rId3"/>
    <p:sldId id="336" r:id="rId4"/>
    <p:sldId id="334" r:id="rId5"/>
    <p:sldId id="329" r:id="rId6"/>
    <p:sldId id="330" r:id="rId7"/>
    <p:sldId id="331" r:id="rId8"/>
  </p:sldIdLst>
  <p:sldSz cx="12192000" cy="6858000"/>
  <p:notesSz cx="6888163" cy="100203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30897F03-5E57-4FB8-A46B-6C7C3B38B90C}">
          <p14:sldIdLst>
            <p14:sldId id="314"/>
            <p14:sldId id="326"/>
            <p14:sldId id="336"/>
            <p14:sldId id="334"/>
            <p14:sldId id="329"/>
            <p14:sldId id="330"/>
            <p14:sldId id="331"/>
          </p14:sldIdLst>
        </p14:section>
        <p14:section name="Sección sin título" id="{87CAAF96-86DA-4168-826F-EEE7A15E5F1D}">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27102A9-8310-4765-A935-A1911B00CA55}" styleName="Estilo claro 1 - Acento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Estilo claro 1 - Acento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Estilo claro 1 - Acento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ED083AE6-46FA-4A59-8FB0-9F97EB10719F}" styleName="Estilo claro 3 - Acento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Estilo temático 2 - Énfasis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Estilo temático 2 - Énfasis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Estilo temático 2 - Énfasis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Estilo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E9639D4-E3E2-4D34-9284-5A2195B3D0D7}" styleName="Estilo claro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4" d="100"/>
          <a:sy n="74"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AF07D-F14B-4EC1-88AF-F814B43030BD}" type="doc">
      <dgm:prSet loTypeId="urn:microsoft.com/office/officeart/2005/8/layout/vList2" loCatId="list" qsTypeId="urn:microsoft.com/office/officeart/2005/8/quickstyle/simple1" qsCatId="simple" csTypeId="urn:microsoft.com/office/officeart/2005/8/colors/accent2_2" csCatId="accent2" phldr="1"/>
      <dgm:spPr/>
      <dgm:t>
        <a:bodyPr/>
        <a:lstStyle/>
        <a:p>
          <a:endParaRPr lang="es-EC"/>
        </a:p>
      </dgm:t>
    </dgm:pt>
    <dgm:pt modelId="{CF930B57-BE22-49F3-A233-896660673EE3}">
      <dgm:prSet/>
      <dgm:spPr/>
      <dgm:t>
        <a:bodyPr/>
        <a:lstStyle/>
        <a:p>
          <a:pPr algn="just" rtl="0"/>
          <a:r>
            <a:rPr lang="es-ES" b="1" dirty="0" smtClean="0">
              <a:solidFill>
                <a:schemeClr val="tx1"/>
              </a:solidFill>
            </a:rPr>
            <a:t>Dando cumplimiento a los artículos 69,70 y 71 de la ley de Participación Ciudadana, en los cuales enfatizan sobre la obligatoriedad de la elaboración de presupuesto participativo, siendo las Asambleas Locales la máxima instancia de Participación Ciudadana para la toma de decisiones y fortalecimiento de la democracia participativa, la democracia directa y Corresponsabilidad.</a:t>
          </a:r>
          <a:endParaRPr lang="es-EC" b="1" dirty="0">
            <a:solidFill>
              <a:schemeClr val="tx1"/>
            </a:solidFill>
          </a:endParaRPr>
        </a:p>
      </dgm:t>
    </dgm:pt>
    <dgm:pt modelId="{8E8E830F-F15C-409E-8AF4-676F8A9B6435}" type="parTrans" cxnId="{81F9CBBA-57AB-4868-B486-4A6AC12F59A8}">
      <dgm:prSet/>
      <dgm:spPr/>
      <dgm:t>
        <a:bodyPr/>
        <a:lstStyle/>
        <a:p>
          <a:endParaRPr lang="es-EC"/>
        </a:p>
      </dgm:t>
    </dgm:pt>
    <dgm:pt modelId="{27FD8D6B-1ED6-4AF5-BD62-62DBEF7D9217}" type="sibTrans" cxnId="{81F9CBBA-57AB-4868-B486-4A6AC12F59A8}">
      <dgm:prSet/>
      <dgm:spPr/>
      <dgm:t>
        <a:bodyPr/>
        <a:lstStyle/>
        <a:p>
          <a:endParaRPr lang="es-EC"/>
        </a:p>
      </dgm:t>
    </dgm:pt>
    <dgm:pt modelId="{AC3EF086-C1B6-4A08-BA44-4B939955F317}" type="pres">
      <dgm:prSet presAssocID="{95EAF07D-F14B-4EC1-88AF-F814B43030BD}" presName="linear" presStyleCnt="0">
        <dgm:presLayoutVars>
          <dgm:animLvl val="lvl"/>
          <dgm:resizeHandles val="exact"/>
        </dgm:presLayoutVars>
      </dgm:prSet>
      <dgm:spPr/>
      <dgm:t>
        <a:bodyPr/>
        <a:lstStyle/>
        <a:p>
          <a:endParaRPr lang="es-EC"/>
        </a:p>
      </dgm:t>
    </dgm:pt>
    <dgm:pt modelId="{7A1257ED-A07E-47E6-98AA-615413D236BF}" type="pres">
      <dgm:prSet presAssocID="{CF930B57-BE22-49F3-A233-896660673EE3}" presName="parentText" presStyleLbl="node1" presStyleIdx="0" presStyleCnt="1">
        <dgm:presLayoutVars>
          <dgm:chMax val="0"/>
          <dgm:bulletEnabled val="1"/>
        </dgm:presLayoutVars>
      </dgm:prSet>
      <dgm:spPr/>
      <dgm:t>
        <a:bodyPr/>
        <a:lstStyle/>
        <a:p>
          <a:endParaRPr lang="es-EC"/>
        </a:p>
      </dgm:t>
    </dgm:pt>
  </dgm:ptLst>
  <dgm:cxnLst>
    <dgm:cxn modelId="{8233583C-748E-4B36-851C-0E6988ACFE16}" type="presOf" srcId="{95EAF07D-F14B-4EC1-88AF-F814B43030BD}" destId="{AC3EF086-C1B6-4A08-BA44-4B939955F317}" srcOrd="0" destOrd="0" presId="urn:microsoft.com/office/officeart/2005/8/layout/vList2"/>
    <dgm:cxn modelId="{81F9CBBA-57AB-4868-B486-4A6AC12F59A8}" srcId="{95EAF07D-F14B-4EC1-88AF-F814B43030BD}" destId="{CF930B57-BE22-49F3-A233-896660673EE3}" srcOrd="0" destOrd="0" parTransId="{8E8E830F-F15C-409E-8AF4-676F8A9B6435}" sibTransId="{27FD8D6B-1ED6-4AF5-BD62-62DBEF7D9217}"/>
    <dgm:cxn modelId="{59B57BD8-6985-48B0-8C12-F3468A8AED73}" type="presOf" srcId="{CF930B57-BE22-49F3-A233-896660673EE3}" destId="{7A1257ED-A07E-47E6-98AA-615413D236BF}" srcOrd="0" destOrd="0" presId="urn:microsoft.com/office/officeart/2005/8/layout/vList2"/>
    <dgm:cxn modelId="{4B77E504-AE27-4BF0-A9AF-FFA4D18FA23C}" type="presParOf" srcId="{AC3EF086-C1B6-4A08-BA44-4B939955F317}" destId="{7A1257ED-A07E-47E6-98AA-615413D236BF}"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060247-156E-4989-BF9F-C7EB4A25001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9976C562-8653-49FD-9468-9B87D36B5335}">
      <dgm:prSet phldrT="[Texto]" custT="1"/>
      <dgm:spPr/>
      <dgm:t>
        <a:bodyPr/>
        <a:lstStyle/>
        <a:p>
          <a:r>
            <a:rPr lang="es-EC" sz="2400" dirty="0">
              <a:solidFill>
                <a:schemeClr val="tx1"/>
              </a:solidFill>
              <a:latin typeface="+mj-lt"/>
            </a:rPr>
            <a:t>CPFP</a:t>
          </a:r>
        </a:p>
        <a:p>
          <a:r>
            <a:rPr lang="es-EC" sz="2000" dirty="0">
              <a:solidFill>
                <a:schemeClr val="tx1"/>
              </a:solidFill>
              <a:latin typeface="+mj-lt"/>
            </a:rPr>
            <a:t>CÓDIGO ORGÁNICO DE PLANIFICACIÓN Y FINAN ZAS PÚBLICAS</a:t>
          </a:r>
        </a:p>
      </dgm:t>
    </dgm:pt>
    <dgm:pt modelId="{785DB352-1FCA-40C2-8872-A26300AE4040}" type="parTrans" cxnId="{AB8562DA-CAA2-47B2-8DDC-C4BEAAB7F1A3}">
      <dgm:prSet/>
      <dgm:spPr/>
      <dgm:t>
        <a:bodyPr/>
        <a:lstStyle/>
        <a:p>
          <a:endParaRPr lang="es-EC" sz="1200">
            <a:latin typeface="+mj-lt"/>
          </a:endParaRPr>
        </a:p>
      </dgm:t>
    </dgm:pt>
    <dgm:pt modelId="{310239B2-D112-44AE-BEE8-375CAB2C3638}" type="sibTrans" cxnId="{AB8562DA-CAA2-47B2-8DDC-C4BEAAB7F1A3}">
      <dgm:prSet/>
      <dgm:spPr/>
      <dgm:t>
        <a:bodyPr/>
        <a:lstStyle/>
        <a:p>
          <a:endParaRPr lang="es-EC" sz="1200">
            <a:latin typeface="+mj-lt"/>
          </a:endParaRPr>
        </a:p>
      </dgm:t>
    </dgm:pt>
    <dgm:pt modelId="{389BFB48-5621-427F-B0B2-4303BE04EB5C}">
      <dgm:prSet phldrT="[Texto]" custT="1"/>
      <dgm:spPr/>
      <dgm:t>
        <a:bodyPr/>
        <a:lstStyle/>
        <a:p>
          <a:pPr algn="l"/>
          <a:r>
            <a:rPr lang="es-EC" sz="2400" b="1" i="0" smtClean="0">
              <a:latin typeface="+mj-lt"/>
            </a:rPr>
            <a:t>Art. 107.- Presupuestos prorrogados</a:t>
          </a:r>
          <a:r>
            <a:rPr lang="es-EC" sz="2400" b="0" i="0" smtClean="0">
              <a:latin typeface="+mj-lt"/>
            </a:rPr>
            <a:t>.- Hasta que se apruebe el Presupuesto General del Estado del año en que se posesiona el Presidente o Presidenta de la República, regirá el presupuesto inicial del año anterior. </a:t>
          </a:r>
          <a:r>
            <a:rPr lang="es-EC" sz="2400" b="1" i="0" smtClean="0">
              <a:latin typeface="+mj-lt"/>
            </a:rPr>
            <a:t>En el resto de presupuestos del sector público se aplicará esta misma norma.</a:t>
          </a:r>
          <a:endParaRPr lang="es-EC" sz="2400" b="1" dirty="0">
            <a:latin typeface="+mj-lt"/>
          </a:endParaRPr>
        </a:p>
      </dgm:t>
    </dgm:pt>
    <dgm:pt modelId="{DCAB085D-0ADF-4256-839F-955C380DC57D}" type="parTrans" cxnId="{296E8C6C-BAB0-46EE-A7C1-406C2E1AF070}">
      <dgm:prSet/>
      <dgm:spPr/>
      <dgm:t>
        <a:bodyPr/>
        <a:lstStyle/>
        <a:p>
          <a:endParaRPr lang="es-EC" sz="1200">
            <a:latin typeface="+mj-lt"/>
          </a:endParaRPr>
        </a:p>
      </dgm:t>
    </dgm:pt>
    <dgm:pt modelId="{C51231D6-8A2D-4B4A-A845-FDD7A104F296}" type="sibTrans" cxnId="{296E8C6C-BAB0-46EE-A7C1-406C2E1AF070}">
      <dgm:prSet/>
      <dgm:spPr/>
      <dgm:t>
        <a:bodyPr/>
        <a:lstStyle/>
        <a:p>
          <a:endParaRPr lang="es-EC" sz="1200">
            <a:latin typeface="+mj-lt"/>
          </a:endParaRPr>
        </a:p>
      </dgm:t>
    </dgm:pt>
    <dgm:pt modelId="{5A6BACE7-C44E-4CFD-87A5-DEC5B8634C97}">
      <dgm:prSet phldrT="[Texto]" custT="1"/>
      <dgm:spPr/>
      <dgm:t>
        <a:bodyPr/>
        <a:lstStyle/>
        <a:p>
          <a:pPr algn="ctr"/>
          <a:r>
            <a:rPr lang="es-EC" sz="2400" b="1" dirty="0">
              <a:latin typeface="+mj-lt"/>
            </a:rPr>
            <a:t>SECCIÓN III</a:t>
          </a:r>
        </a:p>
      </dgm:t>
    </dgm:pt>
    <dgm:pt modelId="{0A4C0E32-E30E-4396-805C-29D41B09A990}" type="parTrans" cxnId="{AAD843A1-CE74-42F6-9F84-B6F72045A794}">
      <dgm:prSet/>
      <dgm:spPr/>
      <dgm:t>
        <a:bodyPr/>
        <a:lstStyle/>
        <a:p>
          <a:endParaRPr lang="x-none"/>
        </a:p>
      </dgm:t>
    </dgm:pt>
    <dgm:pt modelId="{6943D6BF-CD82-4E3A-88A2-816FC51E0667}" type="sibTrans" cxnId="{AAD843A1-CE74-42F6-9F84-B6F72045A794}">
      <dgm:prSet/>
      <dgm:spPr/>
      <dgm:t>
        <a:bodyPr/>
        <a:lstStyle/>
        <a:p>
          <a:endParaRPr lang="x-none"/>
        </a:p>
      </dgm:t>
    </dgm:pt>
    <dgm:pt modelId="{00D29C44-F17D-414F-8E80-F745BF0FCA79}">
      <dgm:prSet phldrT="[Texto]" custT="1"/>
      <dgm:spPr/>
      <dgm:t>
        <a:bodyPr/>
        <a:lstStyle/>
        <a:p>
          <a:pPr algn="ctr"/>
          <a:r>
            <a:rPr lang="es-EC" sz="2400" b="1" dirty="0">
              <a:latin typeface="+mj-lt"/>
            </a:rPr>
            <a:t>APROBACIÓN PRESUPUESTARIA</a:t>
          </a:r>
        </a:p>
      </dgm:t>
    </dgm:pt>
    <dgm:pt modelId="{7884A93D-2F60-4787-A88A-ACE2AF101F26}" type="parTrans" cxnId="{8ABCECEF-CDFF-4CB2-A2BF-9610EBFB7FA1}">
      <dgm:prSet/>
      <dgm:spPr/>
      <dgm:t>
        <a:bodyPr/>
        <a:lstStyle/>
        <a:p>
          <a:endParaRPr lang="x-none"/>
        </a:p>
      </dgm:t>
    </dgm:pt>
    <dgm:pt modelId="{1F76AA9B-AD1C-4DE8-B9B8-55EDB7E50FED}" type="sibTrans" cxnId="{8ABCECEF-CDFF-4CB2-A2BF-9610EBFB7FA1}">
      <dgm:prSet/>
      <dgm:spPr/>
      <dgm:t>
        <a:bodyPr/>
        <a:lstStyle/>
        <a:p>
          <a:endParaRPr lang="x-none"/>
        </a:p>
      </dgm:t>
    </dgm:pt>
    <dgm:pt modelId="{C001756A-DE17-4DF8-8F40-B69BEA484EE5}" type="pres">
      <dgm:prSet presAssocID="{77060247-156E-4989-BF9F-C7EB4A250018}" presName="linearFlow" presStyleCnt="0">
        <dgm:presLayoutVars>
          <dgm:dir/>
          <dgm:animLvl val="lvl"/>
          <dgm:resizeHandles val="exact"/>
        </dgm:presLayoutVars>
      </dgm:prSet>
      <dgm:spPr/>
      <dgm:t>
        <a:bodyPr/>
        <a:lstStyle/>
        <a:p>
          <a:endParaRPr lang="es-EC"/>
        </a:p>
      </dgm:t>
    </dgm:pt>
    <dgm:pt modelId="{987F3CDF-7049-4412-AED3-67DD59DC8217}" type="pres">
      <dgm:prSet presAssocID="{9976C562-8653-49FD-9468-9B87D36B5335}" presName="composite" presStyleCnt="0"/>
      <dgm:spPr/>
      <dgm:t>
        <a:bodyPr/>
        <a:lstStyle/>
        <a:p>
          <a:endParaRPr lang="es-EC"/>
        </a:p>
      </dgm:t>
    </dgm:pt>
    <dgm:pt modelId="{FBC70B74-85D2-4AD2-A031-400400A7DE76}" type="pres">
      <dgm:prSet presAssocID="{9976C562-8653-49FD-9468-9B87D36B5335}" presName="parentText" presStyleLbl="alignNode1" presStyleIdx="0" presStyleCnt="1" custScaleX="123102" custScaleY="123998">
        <dgm:presLayoutVars>
          <dgm:chMax val="1"/>
          <dgm:bulletEnabled val="1"/>
        </dgm:presLayoutVars>
      </dgm:prSet>
      <dgm:spPr/>
      <dgm:t>
        <a:bodyPr/>
        <a:lstStyle/>
        <a:p>
          <a:endParaRPr lang="es-EC"/>
        </a:p>
      </dgm:t>
    </dgm:pt>
    <dgm:pt modelId="{D04915D8-6CD9-4564-8248-A086DF023F58}" type="pres">
      <dgm:prSet presAssocID="{9976C562-8653-49FD-9468-9B87D36B5335}" presName="descendantText" presStyleLbl="alignAcc1" presStyleIdx="0" presStyleCnt="1" custScaleY="179323" custLinFactNeighborX="6784" custLinFactNeighborY="9096">
        <dgm:presLayoutVars>
          <dgm:bulletEnabled val="1"/>
        </dgm:presLayoutVars>
      </dgm:prSet>
      <dgm:spPr/>
      <dgm:t>
        <a:bodyPr/>
        <a:lstStyle/>
        <a:p>
          <a:endParaRPr lang="es-EC"/>
        </a:p>
      </dgm:t>
    </dgm:pt>
  </dgm:ptLst>
  <dgm:cxnLst>
    <dgm:cxn modelId="{84084282-DC17-4020-8179-84382BA55DE6}" type="presOf" srcId="{77060247-156E-4989-BF9F-C7EB4A250018}" destId="{C001756A-DE17-4DF8-8F40-B69BEA484EE5}" srcOrd="0" destOrd="0" presId="urn:microsoft.com/office/officeart/2005/8/layout/chevron2"/>
    <dgm:cxn modelId="{F6B92AB3-9F8C-4EB6-995C-1C85F5D5689D}" type="presOf" srcId="{00D29C44-F17D-414F-8E80-F745BF0FCA79}" destId="{D04915D8-6CD9-4564-8248-A086DF023F58}" srcOrd="0" destOrd="1" presId="urn:microsoft.com/office/officeart/2005/8/layout/chevron2"/>
    <dgm:cxn modelId="{AF5BE5DA-1C93-4DB6-93F3-25AE9B8824F0}" type="presOf" srcId="{9976C562-8653-49FD-9468-9B87D36B5335}" destId="{FBC70B74-85D2-4AD2-A031-400400A7DE76}" srcOrd="0" destOrd="0" presId="urn:microsoft.com/office/officeart/2005/8/layout/chevron2"/>
    <dgm:cxn modelId="{AB8562DA-CAA2-47B2-8DDC-C4BEAAB7F1A3}" srcId="{77060247-156E-4989-BF9F-C7EB4A250018}" destId="{9976C562-8653-49FD-9468-9B87D36B5335}" srcOrd="0" destOrd="0" parTransId="{785DB352-1FCA-40C2-8872-A26300AE4040}" sibTransId="{310239B2-D112-44AE-BEE8-375CAB2C3638}"/>
    <dgm:cxn modelId="{6E2A304C-1D6C-409F-9F37-66147AF90F20}" type="presOf" srcId="{5A6BACE7-C44E-4CFD-87A5-DEC5B8634C97}" destId="{D04915D8-6CD9-4564-8248-A086DF023F58}" srcOrd="0" destOrd="0" presId="urn:microsoft.com/office/officeart/2005/8/layout/chevron2"/>
    <dgm:cxn modelId="{AAD843A1-CE74-42F6-9F84-B6F72045A794}" srcId="{9976C562-8653-49FD-9468-9B87D36B5335}" destId="{5A6BACE7-C44E-4CFD-87A5-DEC5B8634C97}" srcOrd="0" destOrd="0" parTransId="{0A4C0E32-E30E-4396-805C-29D41B09A990}" sibTransId="{6943D6BF-CD82-4E3A-88A2-816FC51E0667}"/>
    <dgm:cxn modelId="{296E8C6C-BAB0-46EE-A7C1-406C2E1AF070}" srcId="{9976C562-8653-49FD-9468-9B87D36B5335}" destId="{389BFB48-5621-427F-B0B2-4303BE04EB5C}" srcOrd="2" destOrd="0" parTransId="{DCAB085D-0ADF-4256-839F-955C380DC57D}" sibTransId="{C51231D6-8A2D-4B4A-A845-FDD7A104F296}"/>
    <dgm:cxn modelId="{0053A25C-4D14-40FE-87DA-EF2F6C9A1853}" type="presOf" srcId="{389BFB48-5621-427F-B0B2-4303BE04EB5C}" destId="{D04915D8-6CD9-4564-8248-A086DF023F58}" srcOrd="0" destOrd="2" presId="urn:microsoft.com/office/officeart/2005/8/layout/chevron2"/>
    <dgm:cxn modelId="{8ABCECEF-CDFF-4CB2-A2BF-9610EBFB7FA1}" srcId="{9976C562-8653-49FD-9468-9B87D36B5335}" destId="{00D29C44-F17D-414F-8E80-F745BF0FCA79}" srcOrd="1" destOrd="0" parTransId="{7884A93D-2F60-4787-A88A-ACE2AF101F26}" sibTransId="{1F76AA9B-AD1C-4DE8-B9B8-55EDB7E50FED}"/>
    <dgm:cxn modelId="{B457377D-FF5F-4192-8865-3EF3DE45418B}" type="presParOf" srcId="{C001756A-DE17-4DF8-8F40-B69BEA484EE5}" destId="{987F3CDF-7049-4412-AED3-67DD59DC8217}" srcOrd="0" destOrd="0" presId="urn:microsoft.com/office/officeart/2005/8/layout/chevron2"/>
    <dgm:cxn modelId="{220DDA78-5040-42EC-B626-9DF00426458D}" type="presParOf" srcId="{987F3CDF-7049-4412-AED3-67DD59DC8217}" destId="{FBC70B74-85D2-4AD2-A031-400400A7DE76}" srcOrd="0" destOrd="0" presId="urn:microsoft.com/office/officeart/2005/8/layout/chevron2"/>
    <dgm:cxn modelId="{F8BDFC7F-7D54-400C-8E1E-CCAFD76F728B}" type="presParOf" srcId="{987F3CDF-7049-4412-AED3-67DD59DC8217}" destId="{D04915D8-6CD9-4564-8248-A086DF023F58}"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D44F53BC-60FD-4AB1-BA80-6E56764515D9}" type="datetimeFigureOut">
              <a:rPr lang="es-EC" smtClean="0"/>
              <a:t>30/10/2018</a:t>
            </a:fld>
            <a:endParaRPr lang="es-EC"/>
          </a:p>
        </p:txBody>
      </p:sp>
      <p:sp>
        <p:nvSpPr>
          <p:cNvPr id="4" name="Marcador de imagen de diapositiva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s-EC"/>
          </a:p>
        </p:txBody>
      </p:sp>
      <p:sp>
        <p:nvSpPr>
          <p:cNvPr id="5" name="Marcador de notas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Marcador de pie de página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s-EC"/>
          </a:p>
        </p:txBody>
      </p:sp>
      <p:sp>
        <p:nvSpPr>
          <p:cNvPr id="7" name="Marcador de número de diapositiva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64C0E03F-52B5-43E2-A4F8-40569C80D0AD}" type="slidenum">
              <a:rPr lang="es-EC" smtClean="0"/>
              <a:t>‹Nº›</a:t>
            </a:fld>
            <a:endParaRPr lang="es-EC"/>
          </a:p>
        </p:txBody>
      </p:sp>
    </p:spTree>
    <p:extLst>
      <p:ext uri="{BB962C8B-B14F-4D97-AF65-F5344CB8AC3E}">
        <p14:creationId xmlns:p14="http://schemas.microsoft.com/office/powerpoint/2010/main" val="2525683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a:t>Ley Publicada en el suplemento del RO No.306 de 22 de octubre del 2010</a:t>
            </a:r>
          </a:p>
        </p:txBody>
      </p:sp>
      <p:sp>
        <p:nvSpPr>
          <p:cNvPr id="4" name="3 Marcador de número de diapositiva"/>
          <p:cNvSpPr>
            <a:spLocks noGrp="1"/>
          </p:cNvSpPr>
          <p:nvPr>
            <p:ph type="sldNum" sz="quarter" idx="10"/>
          </p:nvPr>
        </p:nvSpPr>
        <p:spPr/>
        <p:txBody>
          <a:bodyPr/>
          <a:lstStyle/>
          <a:p>
            <a:fld id="{0B5C33A0-31A4-4AC0-90C4-9C1DF44C111E}" type="slidenum">
              <a:rPr lang="es-EC" smtClean="0"/>
              <a:t>4</a:t>
            </a:fld>
            <a:endParaRPr lang="es-EC"/>
          </a:p>
        </p:txBody>
      </p:sp>
    </p:spTree>
    <p:extLst>
      <p:ext uri="{BB962C8B-B14F-4D97-AF65-F5344CB8AC3E}">
        <p14:creationId xmlns:p14="http://schemas.microsoft.com/office/powerpoint/2010/main" val="213364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1534154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2745153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88188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1586207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55814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15827995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21645292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3986907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799614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5" name="Footer Placeholder 4"/>
          <p:cNvSpPr>
            <a:spLocks noGrp="1"/>
          </p:cNvSpPr>
          <p:nvPr>
            <p:ph type="ftr" sz="quarter" idx="11"/>
          </p:nvPr>
        </p:nvSpPr>
        <p:spPr/>
        <p:txBody>
          <a:bodyPr/>
          <a:lstStyle/>
          <a:p>
            <a:endParaRPr lang="es-EC" dirty="0"/>
          </a:p>
        </p:txBody>
      </p:sp>
      <p:sp>
        <p:nvSpPr>
          <p:cNvPr id="6" name="Slide Number Placeholder 5"/>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2000729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1811311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8" name="Footer Placeholder 7"/>
          <p:cNvSpPr>
            <a:spLocks noGrp="1"/>
          </p:cNvSpPr>
          <p:nvPr>
            <p:ph type="ftr" sz="quarter" idx="11"/>
          </p:nvPr>
        </p:nvSpPr>
        <p:spPr/>
        <p:txBody>
          <a:bodyPr/>
          <a:lstStyle/>
          <a:p>
            <a:endParaRPr lang="es-EC" dirty="0"/>
          </a:p>
        </p:txBody>
      </p:sp>
      <p:sp>
        <p:nvSpPr>
          <p:cNvPr id="9" name="Slide Number Placeholder 8"/>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4189160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4" name="Footer Placeholder 3"/>
          <p:cNvSpPr>
            <a:spLocks noGrp="1"/>
          </p:cNvSpPr>
          <p:nvPr>
            <p:ph type="ftr" sz="quarter" idx="11"/>
          </p:nvPr>
        </p:nvSpPr>
        <p:spPr/>
        <p:txBody>
          <a:bodyPr/>
          <a:lstStyle/>
          <a:p>
            <a:endParaRPr lang="es-EC" dirty="0"/>
          </a:p>
        </p:txBody>
      </p:sp>
      <p:sp>
        <p:nvSpPr>
          <p:cNvPr id="5" name="Slide Number Placeholder 4"/>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3460537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3" name="Footer Placeholder 2"/>
          <p:cNvSpPr>
            <a:spLocks noGrp="1"/>
          </p:cNvSpPr>
          <p:nvPr>
            <p:ph type="ftr" sz="quarter" idx="11"/>
          </p:nvPr>
        </p:nvSpPr>
        <p:spPr/>
        <p:txBody>
          <a:bodyPr/>
          <a:lstStyle/>
          <a:p>
            <a:endParaRPr lang="es-EC" dirty="0"/>
          </a:p>
        </p:txBody>
      </p:sp>
      <p:sp>
        <p:nvSpPr>
          <p:cNvPr id="4" name="Slide Number Placeholder 3"/>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351970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4181483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64FDADF-79F7-4D7F-8C24-9F988F1E0306}" type="datetimeFigureOut">
              <a:rPr lang="es-EC" smtClean="0"/>
              <a:t>30/10/2018</a:t>
            </a:fld>
            <a:endParaRPr lang="es-EC" dirty="0"/>
          </a:p>
        </p:txBody>
      </p:sp>
      <p:sp>
        <p:nvSpPr>
          <p:cNvPr id="6" name="Footer Placeholder 5"/>
          <p:cNvSpPr>
            <a:spLocks noGrp="1"/>
          </p:cNvSpPr>
          <p:nvPr>
            <p:ph type="ftr" sz="quarter" idx="11"/>
          </p:nvPr>
        </p:nvSpPr>
        <p:spPr/>
        <p:txBody>
          <a:bodyPr/>
          <a:lstStyle/>
          <a:p>
            <a:endParaRPr lang="es-EC" dirty="0"/>
          </a:p>
        </p:txBody>
      </p:sp>
      <p:sp>
        <p:nvSpPr>
          <p:cNvPr id="7" name="Slide Number Placeholder 6"/>
          <p:cNvSpPr>
            <a:spLocks noGrp="1"/>
          </p:cNvSpPr>
          <p:nvPr>
            <p:ph type="sldNum" sz="quarter" idx="12"/>
          </p:nvPr>
        </p:nvSpPr>
        <p:spPr/>
        <p:txBody>
          <a:bodyPr/>
          <a:lstStyle/>
          <a:p>
            <a:fld id="{2B1B146C-1FDF-462F-A9B5-7B289F1AB07C}" type="slidenum">
              <a:rPr lang="es-EC" smtClean="0"/>
              <a:t>‹Nº›</a:t>
            </a:fld>
            <a:endParaRPr lang="es-EC" dirty="0"/>
          </a:p>
        </p:txBody>
      </p:sp>
    </p:spTree>
    <p:extLst>
      <p:ext uri="{BB962C8B-B14F-4D97-AF65-F5344CB8AC3E}">
        <p14:creationId xmlns:p14="http://schemas.microsoft.com/office/powerpoint/2010/main" val="2300469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4FDADF-79F7-4D7F-8C24-9F988F1E0306}" type="datetimeFigureOut">
              <a:rPr lang="es-EC" smtClean="0"/>
              <a:t>30/10/2018</a:t>
            </a:fld>
            <a:endParaRPr lang="es-EC"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C"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B1B146C-1FDF-462F-A9B5-7B289F1AB07C}" type="slidenum">
              <a:rPr lang="es-EC" smtClean="0"/>
              <a:t>‹Nº›</a:t>
            </a:fld>
            <a:endParaRPr lang="es-EC" dirty="0"/>
          </a:p>
        </p:txBody>
      </p:sp>
    </p:spTree>
    <p:extLst>
      <p:ext uri="{BB962C8B-B14F-4D97-AF65-F5344CB8AC3E}">
        <p14:creationId xmlns:p14="http://schemas.microsoft.com/office/powerpoint/2010/main" val="809012389"/>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lum bright="70000" contrast="-70000"/>
          </a:blip>
          <a:stretch>
            <a:fillRect/>
          </a:stretch>
        </p:blipFill>
        <p:spPr>
          <a:xfrm>
            <a:off x="0" y="0"/>
            <a:ext cx="12192000" cy="6999667"/>
          </a:xfrm>
          <a:prstGeom prst="rect">
            <a:avLst/>
          </a:prstGeom>
        </p:spPr>
      </p:pic>
      <p:sp>
        <p:nvSpPr>
          <p:cNvPr id="4" name="Rectángulo 3"/>
          <p:cNvSpPr/>
          <p:nvPr/>
        </p:nvSpPr>
        <p:spPr>
          <a:xfrm>
            <a:off x="1238514" y="4855132"/>
            <a:ext cx="10519893" cy="1569660"/>
          </a:xfrm>
          <a:prstGeom prst="rect">
            <a:avLst/>
          </a:prstGeom>
          <a:noFill/>
        </p:spPr>
        <p:txBody>
          <a:bodyPr wrap="square" lIns="91440" tIns="45720" rIns="91440" bIns="45720">
            <a:spAutoFit/>
          </a:bodyPr>
          <a:lstStyle/>
          <a:p>
            <a:pPr algn="ctr"/>
            <a:r>
              <a:rPr lang="es-ES" sz="4800" b="1" dirty="0" smtClean="0">
                <a:latin typeface="Times New Roman" panose="02020603050405020304" pitchFamily="18" charset="0"/>
                <a:cs typeface="Times New Roman" panose="02020603050405020304" pitchFamily="18" charset="0"/>
              </a:rPr>
              <a:t>PRESUPUESTO PARTICIPATIVO PRORROGADO AÑO </a:t>
            </a:r>
            <a:r>
              <a:rPr lang="es-ES" sz="4800" b="1" dirty="0">
                <a:latin typeface="Times New Roman" panose="02020603050405020304" pitchFamily="18" charset="0"/>
                <a:cs typeface="Times New Roman" panose="02020603050405020304" pitchFamily="18" charset="0"/>
              </a:rPr>
              <a:t>FISCAL </a:t>
            </a:r>
            <a:r>
              <a:rPr lang="es-ES" sz="4800" b="1" dirty="0" smtClean="0">
                <a:latin typeface="Times New Roman" panose="02020603050405020304" pitchFamily="18" charset="0"/>
                <a:cs typeface="Times New Roman" panose="02020603050405020304" pitchFamily="18" charset="0"/>
              </a:rPr>
              <a:t>2019</a:t>
            </a:r>
            <a:endParaRPr lang="es-ES" sz="4800" b="1" cap="none" spc="0" dirty="0">
              <a:ln w="13462">
                <a:solidFill>
                  <a:schemeClr val="bg1"/>
                </a:solidFill>
                <a:prstDash val="solid"/>
              </a:ln>
              <a:effectLst>
                <a:outerShdw dist="38100" dir="2700000" algn="bl" rotWithShape="0">
                  <a:schemeClr val="accent5"/>
                </a:outerShdw>
              </a:effectLst>
              <a:latin typeface="Times New Roman" panose="02020603050405020304" pitchFamily="18" charset="0"/>
              <a:cs typeface="Times New Roman" panose="02020603050405020304" pitchFamily="18" charset="0"/>
            </a:endParaRPr>
          </a:p>
        </p:txBody>
      </p:sp>
      <p:sp>
        <p:nvSpPr>
          <p:cNvPr id="6" name="WordArt 2"/>
          <p:cNvSpPr txBox="1">
            <a:spLocks noChangeArrowheads="1" noChangeShapeType="1" noTextEdit="1"/>
          </p:cNvSpPr>
          <p:nvPr/>
        </p:nvSpPr>
        <p:spPr bwMode="auto">
          <a:xfrm>
            <a:off x="1044259" y="303885"/>
            <a:ext cx="10908405" cy="2284277"/>
          </a:xfrm>
          <a:prstGeom prst="rect">
            <a:avLst/>
          </a:prstGeom>
          <a:extLst>
            <a:ext uri="{AF507438-7753-43E0-B8FC-AC1667EBCBE1}">
              <a14:hiddenEffects xmlns:a14="http://schemas.microsoft.com/office/drawing/2010/main">
                <a:effectLst/>
              </a14:hiddenEffects>
            </a:ext>
          </a:extLst>
        </p:spPr>
        <p:txBody>
          <a:bodyPr wrap="square" numCol="1" fromWordArt="1">
            <a:prstTxWarp prst="textPlain">
              <a:avLst>
                <a:gd name="adj" fmla="val 50000"/>
              </a:avLst>
            </a:prstTxWarp>
            <a:spAutoFit/>
          </a:bodyPr>
          <a:lstStyle/>
          <a:p>
            <a:pPr algn="ctr">
              <a:spcAft>
                <a:spcPts val="0"/>
              </a:spcAft>
            </a:pPr>
            <a:r>
              <a:rPr lang="es-EC" sz="4000" dirty="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rPr>
              <a:t>GOBIERNO AUTÓNOMO DESCENTRALIZADO PARROQUIAL RURAL </a:t>
            </a:r>
            <a:endParaRPr lang="es-EC" sz="4000" dirty="0" smtClean="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endParaRPr>
          </a:p>
          <a:p>
            <a:pPr algn="ctr">
              <a:spcAft>
                <a:spcPts val="0"/>
              </a:spcAft>
            </a:pPr>
            <a:r>
              <a:rPr lang="es-EC" sz="4000" dirty="0" smtClean="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rPr>
              <a:t>"</a:t>
            </a:r>
            <a:r>
              <a:rPr lang="es-EC" sz="4000" dirty="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rPr>
              <a:t>EL </a:t>
            </a:r>
            <a:r>
              <a:rPr lang="es-EC" sz="3600" dirty="0" smtClean="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rPr>
              <a:t>REVENTADOR</a:t>
            </a:r>
            <a:r>
              <a:rPr lang="es-EC" sz="4000" dirty="0" smtClean="0">
                <a:ln w="9525" cap="flat" cmpd="sng" algn="ctr">
                  <a:solidFill>
                    <a:srgbClr val="000000"/>
                  </a:solidFill>
                  <a:prstDash val="solid"/>
                  <a:round/>
                </a:ln>
                <a:solidFill>
                  <a:srgbClr val="000000"/>
                </a:solidFill>
                <a:effectLst/>
                <a:latin typeface="Times New Roman" panose="02020603050405020304" pitchFamily="18" charset="0"/>
                <a:ea typeface="Times New Roman" panose="02020603050405020304" pitchFamily="18" charset="0"/>
              </a:rPr>
              <a:t>“</a:t>
            </a:r>
          </a:p>
        </p:txBody>
      </p:sp>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8378" y="2774478"/>
            <a:ext cx="2174096" cy="2080654"/>
          </a:xfrm>
          <a:prstGeom prst="ellipse">
            <a:avLst/>
          </a:prstGeom>
        </p:spPr>
      </p:pic>
      <p:sp>
        <p:nvSpPr>
          <p:cNvPr id="2" name="Rectángulo 1"/>
          <p:cNvSpPr/>
          <p:nvPr/>
        </p:nvSpPr>
        <p:spPr>
          <a:xfrm>
            <a:off x="3450460" y="6024682"/>
            <a:ext cx="6096000" cy="800219"/>
          </a:xfrm>
          <a:prstGeom prst="rect">
            <a:avLst/>
          </a:prstGeom>
        </p:spPr>
        <p:txBody>
          <a:bodyPr>
            <a:spAutoFit/>
          </a:bodyPr>
          <a:lstStyle/>
          <a:p>
            <a:pPr algn="ctr">
              <a:spcAft>
                <a:spcPts val="0"/>
              </a:spcAft>
            </a:pPr>
            <a:endParaRPr lang="es-EC" sz="2800" dirty="0">
              <a:ln w="9525" cap="flat" cmpd="sng" algn="ctr">
                <a:solidFill>
                  <a:srgbClr val="000000"/>
                </a:solidFill>
                <a:prstDash val="solid"/>
                <a:round/>
              </a:ln>
              <a:solidFill>
                <a:srgbClr val="000000"/>
              </a:solidFill>
              <a:latin typeface="Times New Roman" panose="02020603050405020304" pitchFamily="18" charset="0"/>
              <a:ea typeface="Times New Roman" panose="02020603050405020304" pitchFamily="18" charset="0"/>
            </a:endParaRPr>
          </a:p>
          <a:p>
            <a:pPr algn="ctr">
              <a:spcAft>
                <a:spcPts val="0"/>
              </a:spcAft>
            </a:pPr>
            <a:r>
              <a:rPr lang="es-EC" dirty="0">
                <a:ln w="9525" cap="flat" cmpd="sng" algn="ctr">
                  <a:solidFill>
                    <a:srgbClr val="000000"/>
                  </a:solidFill>
                  <a:prstDash val="solid"/>
                  <a:round/>
                </a:ln>
                <a:solidFill>
                  <a:srgbClr val="000000"/>
                </a:solidFill>
                <a:latin typeface="Times New Roman" panose="02020603050405020304" pitchFamily="18" charset="0"/>
                <a:ea typeface="Times New Roman" panose="02020603050405020304" pitchFamily="18" charset="0"/>
              </a:rPr>
              <a:t>ADMINISTRACIÓN 2014-2019</a:t>
            </a:r>
            <a:endParaRPr lang="es-EC"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33736133"/>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184856" y="2474769"/>
            <a:ext cx="8448541" cy="1938992"/>
          </a:xfrm>
          <a:prstGeom prst="rect">
            <a:avLst/>
          </a:prstGeom>
        </p:spPr>
        <p:txBody>
          <a:bodyPr wrap="square">
            <a:spAutoFit/>
          </a:bodyPr>
          <a:lstStyle/>
          <a:p>
            <a:pPr algn="ctr"/>
            <a:r>
              <a:rPr lang="es-ES" sz="4000" b="1" dirty="0">
                <a:latin typeface="Calibri" panose="020F0502020204030204" pitchFamily="34" charset="0"/>
                <a:ea typeface="Calibri" panose="020F0502020204030204" pitchFamily="34" charset="0"/>
              </a:rPr>
              <a:t>TRABAJANDO POR EL  BIENESTAR DE NUESTRA GENTE, PARA VIVIR EN UNA SOCIEDAD </a:t>
            </a:r>
            <a:r>
              <a:rPr lang="es-ES" sz="4000" b="1" dirty="0" smtClean="0">
                <a:latin typeface="Calibri" panose="020F0502020204030204" pitchFamily="34" charset="0"/>
                <a:ea typeface="Calibri" panose="020F0502020204030204" pitchFamily="34" charset="0"/>
              </a:rPr>
              <a:t>CON </a:t>
            </a:r>
            <a:r>
              <a:rPr lang="es-ES" sz="4000" b="1" dirty="0">
                <a:latin typeface="Calibri" panose="020F0502020204030204" pitchFamily="34" charset="0"/>
                <a:ea typeface="Calibri" panose="020F0502020204030204" pitchFamily="34" charset="0"/>
              </a:rPr>
              <a:t>VALORES</a:t>
            </a:r>
            <a:endParaRPr lang="es-EC" sz="4000" dirty="0"/>
          </a:p>
        </p:txBody>
      </p:sp>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21" y="244698"/>
            <a:ext cx="1774852" cy="1908099"/>
          </a:xfrm>
          <a:prstGeom prst="ellipse">
            <a:avLst/>
          </a:prstGeom>
        </p:spPr>
      </p:pic>
    </p:spTree>
    <p:extLst>
      <p:ext uri="{BB962C8B-B14F-4D97-AF65-F5344CB8AC3E}">
        <p14:creationId xmlns:p14="http://schemas.microsoft.com/office/powerpoint/2010/main" val="72762125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4"/>
          <p:cNvGraphicFramePr>
            <a:graphicFrameLocks noGrp="1"/>
          </p:cNvGraphicFramePr>
          <p:nvPr>
            <p:ph idx="1"/>
            <p:extLst>
              <p:ext uri="{D42A27DB-BD31-4B8C-83A1-F6EECF244321}">
                <p14:modId xmlns:p14="http://schemas.microsoft.com/office/powerpoint/2010/main" val="241004086"/>
              </p:ext>
            </p:extLst>
          </p:nvPr>
        </p:nvGraphicFramePr>
        <p:xfrm>
          <a:off x="677334" y="2160589"/>
          <a:ext cx="9612886" cy="36864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2073499" y="695459"/>
            <a:ext cx="7475123" cy="584775"/>
          </a:xfrm>
          <a:prstGeom prst="rect">
            <a:avLst/>
          </a:prstGeom>
          <a:noFill/>
        </p:spPr>
        <p:txBody>
          <a:bodyPr wrap="none" rtlCol="0">
            <a:spAutoFit/>
          </a:bodyPr>
          <a:lstStyle/>
          <a:p>
            <a:r>
              <a:rPr lang="es-EC" sz="3200" b="1" dirty="0" smtClean="0"/>
              <a:t>EXPOSICIÓN DE MOTIVOS, BASE LEGAL</a:t>
            </a:r>
            <a:endParaRPr lang="es-EC" sz="3200" b="1" dirty="0"/>
          </a:p>
        </p:txBody>
      </p:sp>
    </p:spTree>
    <p:extLst>
      <p:ext uri="{BB962C8B-B14F-4D97-AF65-F5344CB8AC3E}">
        <p14:creationId xmlns:p14="http://schemas.microsoft.com/office/powerpoint/2010/main" val="911913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a:spLocks noGrp="1"/>
          </p:cNvSpPr>
          <p:nvPr>
            <p:ph type="title"/>
          </p:nvPr>
        </p:nvSpPr>
        <p:spPr>
          <a:xfrm>
            <a:off x="2984353" y="367741"/>
            <a:ext cx="3390689" cy="1218297"/>
          </a:xfrm>
        </p:spPr>
        <p:txBody>
          <a:bodyPr>
            <a:normAutofit/>
          </a:bodyPr>
          <a:lstStyle/>
          <a:p>
            <a:r>
              <a:rPr lang="es-EC" sz="2800" b="1" dirty="0" smtClean="0">
                <a:solidFill>
                  <a:schemeClr val="tx1"/>
                </a:solidFill>
              </a:rPr>
              <a:t>Normativa Legal</a:t>
            </a:r>
            <a:endParaRPr lang="es-EC" sz="2800" b="1" dirty="0">
              <a:solidFill>
                <a:schemeClr val="tx1"/>
              </a:solidFill>
            </a:endParaRPr>
          </a:p>
        </p:txBody>
      </p:sp>
      <p:graphicFrame>
        <p:nvGraphicFramePr>
          <p:cNvPr id="3" name="Diagrama 2"/>
          <p:cNvGraphicFramePr/>
          <p:nvPr>
            <p:extLst>
              <p:ext uri="{D42A27DB-BD31-4B8C-83A1-F6EECF244321}">
                <p14:modId xmlns:p14="http://schemas.microsoft.com/office/powerpoint/2010/main" val="1258309361"/>
              </p:ext>
            </p:extLst>
          </p:nvPr>
        </p:nvGraphicFramePr>
        <p:xfrm>
          <a:off x="0" y="1713707"/>
          <a:ext cx="10218246" cy="4029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Imagen 3"/>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189621" y="244698"/>
            <a:ext cx="1774852" cy="1908099"/>
          </a:xfrm>
          <a:prstGeom prst="ellipse">
            <a:avLst/>
          </a:prstGeom>
        </p:spPr>
      </p:pic>
    </p:spTree>
    <p:extLst>
      <p:ext uri="{BB962C8B-B14F-4D97-AF65-F5344CB8AC3E}">
        <p14:creationId xmlns:p14="http://schemas.microsoft.com/office/powerpoint/2010/main" val="375384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21" y="244698"/>
            <a:ext cx="1774852" cy="1908099"/>
          </a:xfrm>
          <a:prstGeom prst="ellipse">
            <a:avLst/>
          </a:prstGeom>
        </p:spPr>
      </p:pic>
      <p:sp>
        <p:nvSpPr>
          <p:cNvPr id="2" name="CuadroTexto 1"/>
          <p:cNvSpPr txBox="1"/>
          <p:nvPr/>
        </p:nvSpPr>
        <p:spPr>
          <a:xfrm>
            <a:off x="2468925" y="373305"/>
            <a:ext cx="6067623" cy="1446550"/>
          </a:xfrm>
          <a:prstGeom prst="rect">
            <a:avLst/>
          </a:prstGeom>
          <a:noFill/>
        </p:spPr>
        <p:txBody>
          <a:bodyPr wrap="none" rtlCol="0">
            <a:spAutoFit/>
          </a:bodyPr>
          <a:lstStyle/>
          <a:p>
            <a:pPr algn="ctr"/>
            <a:r>
              <a:rPr lang="es-EC" sz="4400" b="1" dirty="0" smtClean="0"/>
              <a:t>PRESUPUESTO INICIAL </a:t>
            </a:r>
          </a:p>
          <a:p>
            <a:pPr algn="ctr"/>
            <a:r>
              <a:rPr lang="es-EC" sz="4400" b="1" dirty="0" smtClean="0"/>
              <a:t>AÑO FISCAL 2018</a:t>
            </a:r>
            <a:endParaRPr lang="es-EC" sz="4400" b="1" dirty="0"/>
          </a:p>
        </p:txBody>
      </p:sp>
      <p:graphicFrame>
        <p:nvGraphicFramePr>
          <p:cNvPr id="6" name="Tabla 5"/>
          <p:cNvGraphicFramePr>
            <a:graphicFrameLocks noGrp="1"/>
          </p:cNvGraphicFramePr>
          <p:nvPr>
            <p:extLst>
              <p:ext uri="{D42A27DB-BD31-4B8C-83A1-F6EECF244321}">
                <p14:modId xmlns:p14="http://schemas.microsoft.com/office/powerpoint/2010/main" val="2928582464"/>
              </p:ext>
            </p:extLst>
          </p:nvPr>
        </p:nvGraphicFramePr>
        <p:xfrm>
          <a:off x="463638" y="1972492"/>
          <a:ext cx="9247031" cy="3861637"/>
        </p:xfrm>
        <a:graphic>
          <a:graphicData uri="http://schemas.openxmlformats.org/drawingml/2006/table">
            <a:tbl>
              <a:tblPr>
                <a:tableStyleId>{18603FDC-E32A-4AB5-989C-0864C3EAD2B8}</a:tableStyleId>
              </a:tblPr>
              <a:tblGrid>
                <a:gridCol w="6424581"/>
                <a:gridCol w="2822450"/>
              </a:tblGrid>
              <a:tr h="1881003">
                <a:tc>
                  <a:txBody>
                    <a:bodyPr/>
                    <a:lstStyle/>
                    <a:p>
                      <a:pPr algn="l" fontAlgn="b"/>
                      <a:r>
                        <a:rPr lang="es-EC" sz="4000" b="1" u="none" strike="noStrike" dirty="0">
                          <a:solidFill>
                            <a:schemeClr val="tx1"/>
                          </a:solidFill>
                          <a:effectLst/>
                        </a:rPr>
                        <a:t>INGRESO MINISTERIO DE </a:t>
                      </a:r>
                      <a:r>
                        <a:rPr lang="es-EC" sz="4000" b="1" u="none" strike="noStrike" dirty="0" smtClean="0">
                          <a:solidFill>
                            <a:schemeClr val="tx1"/>
                          </a:solidFill>
                          <a:effectLst/>
                        </a:rPr>
                        <a:t>FINZANZAS</a:t>
                      </a:r>
                      <a:endParaRPr lang="es-EC" sz="40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C" sz="4000" b="1" u="none" strike="noStrike" dirty="0" smtClean="0">
                          <a:solidFill>
                            <a:schemeClr val="tx1"/>
                          </a:solidFill>
                          <a:effectLst/>
                        </a:rPr>
                        <a:t>170.655,81</a:t>
                      </a:r>
                      <a:endParaRPr lang="es-EC" sz="4000" b="1" i="0" u="none" strike="noStrike" dirty="0">
                        <a:solidFill>
                          <a:schemeClr val="tx1"/>
                        </a:solidFill>
                        <a:effectLst/>
                        <a:latin typeface="Calibri" panose="020F0502020204030204" pitchFamily="34" charset="0"/>
                      </a:endParaRPr>
                    </a:p>
                  </a:txBody>
                  <a:tcPr marL="9525" marR="9525" marT="9525" marB="0" anchor="b"/>
                </a:tc>
              </a:tr>
              <a:tr h="990317">
                <a:tc>
                  <a:txBody>
                    <a:bodyPr/>
                    <a:lstStyle/>
                    <a:p>
                      <a:pPr algn="l" fontAlgn="b"/>
                      <a:r>
                        <a:rPr lang="es-EC" sz="4000" b="1" u="none" strike="noStrike">
                          <a:solidFill>
                            <a:schemeClr val="tx1"/>
                          </a:solidFill>
                          <a:effectLst/>
                        </a:rPr>
                        <a:t>INGRESO LEY 010</a:t>
                      </a:r>
                      <a:endParaRPr lang="es-EC" sz="40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4000" b="1" u="none" strike="noStrike" dirty="0" smtClean="0">
                          <a:solidFill>
                            <a:schemeClr val="tx1"/>
                          </a:solidFill>
                          <a:effectLst/>
                        </a:rPr>
                        <a:t>51.540,00</a:t>
                      </a:r>
                      <a:endParaRPr lang="es-EC" sz="4000" b="1" i="0" u="none" strike="noStrike" dirty="0">
                        <a:solidFill>
                          <a:schemeClr val="tx1"/>
                        </a:solidFill>
                        <a:effectLst/>
                        <a:latin typeface="Calibri" panose="020F0502020204030204" pitchFamily="34" charset="0"/>
                      </a:endParaRPr>
                    </a:p>
                  </a:txBody>
                  <a:tcPr marL="9525" marR="9525" marT="9525" marB="0" anchor="b"/>
                </a:tc>
              </a:tr>
              <a:tr h="990317">
                <a:tc>
                  <a:txBody>
                    <a:bodyPr/>
                    <a:lstStyle/>
                    <a:p>
                      <a:pPr algn="l" fontAlgn="b"/>
                      <a:r>
                        <a:rPr lang="es-EC" sz="4000" b="1" u="none" strike="noStrike" dirty="0">
                          <a:solidFill>
                            <a:schemeClr val="tx1"/>
                          </a:solidFill>
                          <a:effectLst/>
                        </a:rPr>
                        <a:t>TOTAL INGRESOS</a:t>
                      </a:r>
                      <a:endParaRPr lang="es-EC" sz="40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C" sz="4000" b="1" u="none" strike="noStrike" dirty="0" smtClean="0">
                          <a:solidFill>
                            <a:schemeClr val="tx1"/>
                          </a:solidFill>
                          <a:effectLst/>
                        </a:rPr>
                        <a:t>222.195,81</a:t>
                      </a:r>
                      <a:endParaRPr lang="es-EC" sz="4000" b="1" i="0" u="none" strike="noStrike" dirty="0">
                        <a:solidFill>
                          <a:schemeClr val="tx1"/>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6413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21" y="244698"/>
            <a:ext cx="1774852" cy="1908099"/>
          </a:xfrm>
          <a:prstGeom prst="ellipse">
            <a:avLst/>
          </a:prstGeom>
        </p:spPr>
      </p:pic>
      <p:graphicFrame>
        <p:nvGraphicFramePr>
          <p:cNvPr id="2" name="Tabla 1"/>
          <p:cNvGraphicFramePr>
            <a:graphicFrameLocks noGrp="1"/>
          </p:cNvGraphicFramePr>
          <p:nvPr>
            <p:extLst>
              <p:ext uri="{D42A27DB-BD31-4B8C-83A1-F6EECF244321}">
                <p14:modId xmlns:p14="http://schemas.microsoft.com/office/powerpoint/2010/main" val="1511864382"/>
              </p:ext>
            </p:extLst>
          </p:nvPr>
        </p:nvGraphicFramePr>
        <p:xfrm>
          <a:off x="540913" y="933205"/>
          <a:ext cx="8989453" cy="4869180"/>
        </p:xfrm>
        <a:graphic>
          <a:graphicData uri="http://schemas.openxmlformats.org/drawingml/2006/table">
            <a:tbl>
              <a:tblPr>
                <a:tableStyleId>{D113A9D2-9D6B-4929-AA2D-F23B5EE8CBE7}</a:tableStyleId>
              </a:tblPr>
              <a:tblGrid>
                <a:gridCol w="4288942"/>
                <a:gridCol w="4700511"/>
              </a:tblGrid>
              <a:tr h="333322">
                <a:tc gridSpan="2">
                  <a:txBody>
                    <a:bodyPr/>
                    <a:lstStyle/>
                    <a:p>
                      <a:pPr algn="ctr" fontAlgn="b"/>
                      <a:r>
                        <a:rPr lang="es-EC" sz="2400" b="1" u="none" strike="noStrike" dirty="0">
                          <a:solidFill>
                            <a:schemeClr val="tx1"/>
                          </a:solidFill>
                          <a:effectLst/>
                        </a:rPr>
                        <a:t>EGRESOS</a:t>
                      </a:r>
                      <a:endParaRPr lang="es-EC" sz="2400" b="1" i="0" u="none" strike="noStrike" dirty="0">
                        <a:solidFill>
                          <a:schemeClr val="tx1"/>
                        </a:solidFill>
                        <a:effectLst/>
                        <a:latin typeface="Calibri" panose="020F0502020204030204" pitchFamily="34" charset="0"/>
                      </a:endParaRPr>
                    </a:p>
                  </a:txBody>
                  <a:tcPr marL="9525" marR="9525" marT="9525" marB="0" anchor="b"/>
                </a:tc>
                <a:tc hMerge="1">
                  <a:txBody>
                    <a:bodyPr/>
                    <a:lstStyle/>
                    <a:p>
                      <a:endParaRPr lang="es-EC"/>
                    </a:p>
                  </a:txBody>
                  <a:tcPr/>
                </a:tc>
              </a:tr>
              <a:tr h="333322">
                <a:tc>
                  <a:txBody>
                    <a:bodyPr/>
                    <a:lstStyle/>
                    <a:p>
                      <a:pPr algn="l" fontAlgn="b"/>
                      <a:r>
                        <a:rPr lang="es-EC" sz="2400" b="1" u="none" strike="noStrike">
                          <a:solidFill>
                            <a:schemeClr val="tx1"/>
                          </a:solidFill>
                          <a:effectLst/>
                        </a:rPr>
                        <a:t>Gasto corriente</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a:solidFill>
                            <a:schemeClr val="tx1"/>
                          </a:solidFill>
                          <a:effectLst/>
                        </a:rPr>
                        <a:t>65.620,00</a:t>
                      </a:r>
                      <a:endParaRPr lang="es-EC" sz="2400" b="1" i="0" u="none" strike="noStrike">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Amortizacion /deuda BEDE</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a:solidFill>
                            <a:schemeClr val="tx1"/>
                          </a:solidFill>
                          <a:effectLst/>
                        </a:rPr>
                        <a:t>40.000,00</a:t>
                      </a:r>
                      <a:endParaRPr lang="es-EC" sz="2400" b="1" i="0" u="none" strike="noStrike">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Aporte Conagopare Nacional</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a:solidFill>
                            <a:schemeClr val="tx1"/>
                          </a:solidFill>
                          <a:effectLst/>
                        </a:rPr>
                        <a:t>3413,12</a:t>
                      </a:r>
                      <a:endParaRPr lang="es-EC" sz="2400" b="1" i="0" u="none" strike="noStrike">
                        <a:solidFill>
                          <a:schemeClr val="tx1"/>
                        </a:solidFill>
                        <a:effectLst/>
                        <a:latin typeface="Calibri" panose="020F0502020204030204" pitchFamily="34" charset="0"/>
                      </a:endParaRPr>
                    </a:p>
                  </a:txBody>
                  <a:tcPr marL="9525" marR="9525" marT="9525" marB="0" anchor="b"/>
                </a:tc>
              </a:tr>
              <a:tr h="603314">
                <a:tc>
                  <a:txBody>
                    <a:bodyPr/>
                    <a:lstStyle/>
                    <a:p>
                      <a:pPr algn="l" fontAlgn="b"/>
                      <a:r>
                        <a:rPr lang="es-EC" sz="2400" b="1" u="none" strike="noStrike">
                          <a:solidFill>
                            <a:schemeClr val="tx1"/>
                          </a:solidFill>
                          <a:effectLst/>
                        </a:rPr>
                        <a:t>Aporte Conagopare Sucumbios</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a:solidFill>
                            <a:schemeClr val="tx1"/>
                          </a:solidFill>
                          <a:effectLst/>
                        </a:rPr>
                        <a:t>1706,56</a:t>
                      </a:r>
                      <a:endParaRPr lang="es-EC" sz="2400" b="1" i="0" u="none" strike="noStrike">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Aporte Ministerio de Finanzas</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854,00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Arriendo Software contable</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658,00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Arriendo Software Pag Web</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200,00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Poliza de Seguro</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500,00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a:solidFill>
                            <a:schemeClr val="tx1"/>
                          </a:solidFill>
                          <a:effectLst/>
                        </a:rPr>
                        <a:t>Pago de internet</a:t>
                      </a:r>
                      <a:endParaRPr lang="es-EC" sz="2400" b="1" i="0" u="none" strike="noStrike">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1.200,00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dirty="0" smtClean="0">
                          <a:solidFill>
                            <a:schemeClr val="tx1"/>
                          </a:solidFill>
                          <a:effectLst/>
                        </a:rPr>
                        <a:t>Energía Eléctrica</a:t>
                      </a:r>
                      <a:endParaRPr lang="es-EC" sz="24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smtClean="0">
                          <a:solidFill>
                            <a:schemeClr val="tx1"/>
                          </a:solidFill>
                          <a:effectLst/>
                        </a:rPr>
                        <a:t>700,00</a:t>
                      </a:r>
                      <a:endParaRPr lang="es-EC" sz="2400" b="1" i="0" u="none" strike="noStrike" dirty="0">
                        <a:solidFill>
                          <a:schemeClr val="tx1"/>
                        </a:solidFill>
                        <a:effectLst/>
                        <a:latin typeface="Calibri" panose="020F0502020204030204" pitchFamily="34" charset="0"/>
                      </a:endParaRPr>
                    </a:p>
                  </a:txBody>
                  <a:tcPr marL="9525" marR="9525" marT="9525" marB="0" anchor="b"/>
                </a:tc>
              </a:tr>
              <a:tr h="333322">
                <a:tc>
                  <a:txBody>
                    <a:bodyPr/>
                    <a:lstStyle/>
                    <a:p>
                      <a:pPr algn="l" fontAlgn="b"/>
                      <a:r>
                        <a:rPr lang="es-EC" sz="2400" b="1" u="none" strike="noStrike" dirty="0">
                          <a:solidFill>
                            <a:schemeClr val="tx1"/>
                          </a:solidFill>
                          <a:effectLst/>
                        </a:rPr>
                        <a:t>EGRESOS TOTAL</a:t>
                      </a:r>
                      <a:endParaRPr lang="es-EC" sz="2400" b="1" i="0" u="none" strike="noStrike" dirty="0">
                        <a:solidFill>
                          <a:schemeClr val="tx1"/>
                        </a:solidFill>
                        <a:effectLst/>
                        <a:latin typeface="Calibri" panose="020F0502020204030204" pitchFamily="34" charset="0"/>
                      </a:endParaRPr>
                    </a:p>
                  </a:txBody>
                  <a:tcPr marL="9525" marR="9525" marT="9525" marB="0" anchor="b"/>
                </a:tc>
                <a:tc>
                  <a:txBody>
                    <a:bodyPr/>
                    <a:lstStyle/>
                    <a:p>
                      <a:pPr algn="r" fontAlgn="b"/>
                      <a:r>
                        <a:rPr lang="es-EC" sz="2400" b="1" u="none" strike="noStrike" dirty="0">
                          <a:solidFill>
                            <a:schemeClr val="tx1"/>
                          </a:solidFill>
                          <a:effectLst/>
                        </a:rPr>
                        <a:t>114.851,68</a:t>
                      </a:r>
                      <a:endParaRPr lang="es-EC" sz="2400" b="1" i="0" u="none" strike="noStrike" dirty="0">
                        <a:solidFill>
                          <a:schemeClr val="tx1"/>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61451409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89621" y="244698"/>
            <a:ext cx="1774852" cy="1908099"/>
          </a:xfrm>
          <a:prstGeom prst="ellipse">
            <a:avLst/>
          </a:prstGeom>
        </p:spPr>
      </p:pic>
      <p:graphicFrame>
        <p:nvGraphicFramePr>
          <p:cNvPr id="2" name="Tabla 1"/>
          <p:cNvGraphicFramePr>
            <a:graphicFrameLocks noGrp="1"/>
          </p:cNvGraphicFramePr>
          <p:nvPr>
            <p:extLst>
              <p:ext uri="{D42A27DB-BD31-4B8C-83A1-F6EECF244321}">
                <p14:modId xmlns:p14="http://schemas.microsoft.com/office/powerpoint/2010/main" val="3076064506"/>
              </p:ext>
            </p:extLst>
          </p:nvPr>
        </p:nvGraphicFramePr>
        <p:xfrm>
          <a:off x="579549" y="2152797"/>
          <a:ext cx="8770511" cy="3361385"/>
        </p:xfrm>
        <a:graphic>
          <a:graphicData uri="http://schemas.openxmlformats.org/drawingml/2006/table">
            <a:tbl>
              <a:tblPr>
                <a:tableStyleId>{284E427A-3D55-4303-BF80-6455036E1DE7}</a:tableStyleId>
              </a:tblPr>
              <a:tblGrid>
                <a:gridCol w="4852469"/>
                <a:gridCol w="3918042"/>
              </a:tblGrid>
              <a:tr h="1118269">
                <a:tc>
                  <a:txBody>
                    <a:bodyPr/>
                    <a:lstStyle/>
                    <a:p>
                      <a:pPr algn="ctr" rtl="0" fontAlgn="b"/>
                      <a:r>
                        <a:rPr lang="es-EC" sz="3600" b="1" u="none" strike="noStrike" dirty="0">
                          <a:effectLst/>
                        </a:rPr>
                        <a:t>TOTAL INGRESOS</a:t>
                      </a:r>
                      <a:endParaRPr lang="es-EC" sz="3600" b="1" i="0" u="none" strike="noStrike" dirty="0">
                        <a:solidFill>
                          <a:srgbClr val="000000"/>
                        </a:solidFill>
                        <a:effectLst/>
                        <a:latin typeface="Trebuchet MS" panose="020B0603020202020204" pitchFamily="34" charset="0"/>
                      </a:endParaRPr>
                    </a:p>
                  </a:txBody>
                  <a:tcPr marL="9525" marR="9525" marT="9525" marB="0" anchor="b"/>
                </a:tc>
                <a:tc>
                  <a:txBody>
                    <a:bodyPr/>
                    <a:lstStyle/>
                    <a:p>
                      <a:pPr algn="r" rtl="0" fontAlgn="b"/>
                      <a:r>
                        <a:rPr lang="es-EC" sz="4000" b="1" u="none" strike="noStrike">
                          <a:effectLst/>
                        </a:rPr>
                        <a:t>222.195,81</a:t>
                      </a:r>
                      <a:endParaRPr lang="es-EC" sz="4000" b="1" i="0" u="none" strike="noStrike">
                        <a:solidFill>
                          <a:srgbClr val="000000"/>
                        </a:solidFill>
                        <a:effectLst/>
                        <a:latin typeface="Trebuchet MS" panose="020B0603020202020204" pitchFamily="34" charset="0"/>
                      </a:endParaRPr>
                    </a:p>
                  </a:txBody>
                  <a:tcPr marL="9525" marR="9525" marT="9525" marB="0" anchor="b"/>
                </a:tc>
              </a:tr>
              <a:tr h="753187">
                <a:tc>
                  <a:txBody>
                    <a:bodyPr/>
                    <a:lstStyle/>
                    <a:p>
                      <a:pPr algn="l" rtl="0" fontAlgn="b"/>
                      <a:r>
                        <a:rPr lang="es-EC" sz="3600" b="1" u="none" strike="noStrike">
                          <a:effectLst/>
                        </a:rPr>
                        <a:t>EGRESOS TOTAL</a:t>
                      </a:r>
                      <a:endParaRPr lang="es-EC" sz="3600" b="1" i="0" u="none" strike="noStrike">
                        <a:solidFill>
                          <a:srgbClr val="000000"/>
                        </a:solidFill>
                        <a:effectLst/>
                        <a:latin typeface="Trebuchet MS" panose="020B0603020202020204" pitchFamily="34" charset="0"/>
                      </a:endParaRPr>
                    </a:p>
                  </a:txBody>
                  <a:tcPr marL="9525" marR="9525" marT="9525" marB="0" anchor="b"/>
                </a:tc>
                <a:tc>
                  <a:txBody>
                    <a:bodyPr/>
                    <a:lstStyle/>
                    <a:p>
                      <a:pPr algn="r" rtl="0" fontAlgn="b"/>
                      <a:r>
                        <a:rPr lang="es-EC" sz="4000" b="1" u="none" strike="noStrike">
                          <a:effectLst/>
                        </a:rPr>
                        <a:t>114.851,68</a:t>
                      </a:r>
                      <a:endParaRPr lang="es-EC" sz="4000" b="1" i="0" u="none" strike="noStrike">
                        <a:solidFill>
                          <a:srgbClr val="000000"/>
                        </a:solidFill>
                        <a:effectLst/>
                        <a:latin typeface="Trebuchet MS" panose="020B0603020202020204" pitchFamily="34" charset="0"/>
                      </a:endParaRPr>
                    </a:p>
                  </a:txBody>
                  <a:tcPr marL="9525" marR="9525" marT="9525" marB="0" anchor="b"/>
                </a:tc>
              </a:tr>
              <a:tr h="1489929">
                <a:tc>
                  <a:txBody>
                    <a:bodyPr/>
                    <a:lstStyle/>
                    <a:p>
                      <a:pPr algn="l" fontAlgn="b"/>
                      <a:r>
                        <a:rPr lang="es-EC" sz="3600" b="1" u="none" strike="noStrike" dirty="0">
                          <a:effectLst/>
                        </a:rPr>
                        <a:t>PRESUPUESTO DE </a:t>
                      </a:r>
                      <a:r>
                        <a:rPr lang="es-EC" sz="3600" b="1" u="none" strike="noStrike" dirty="0" smtClean="0">
                          <a:effectLst/>
                        </a:rPr>
                        <a:t>INVERSIÓN</a:t>
                      </a:r>
                      <a:endParaRPr lang="es-EC" sz="36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s-EC" sz="4000" b="1" u="none" strike="noStrike" dirty="0">
                          <a:effectLst/>
                        </a:rPr>
                        <a:t>107.344,13</a:t>
                      </a:r>
                      <a:endParaRPr lang="es-EC" sz="40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20529806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1854</TotalTime>
  <Words>249</Words>
  <Application>Microsoft Office PowerPoint</Application>
  <PresentationFormat>Panorámica</PresentationFormat>
  <Paragraphs>53</Paragraphs>
  <Slides>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Calibri</vt:lpstr>
      <vt:lpstr>Times New Roman</vt:lpstr>
      <vt:lpstr>Trebuchet MS</vt:lpstr>
      <vt:lpstr>Wingdings 3</vt:lpstr>
      <vt:lpstr>Faceta</vt:lpstr>
      <vt:lpstr>Presentación de PowerPoint</vt:lpstr>
      <vt:lpstr>Presentación de PowerPoint</vt:lpstr>
      <vt:lpstr>Presentación de PowerPoint</vt:lpstr>
      <vt:lpstr>Normativa Legal</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DEYBIS ROSILLO</dc:creator>
  <cp:lastModifiedBy>DEYBIS ROSILLO</cp:lastModifiedBy>
  <cp:revision>133</cp:revision>
  <cp:lastPrinted>2018-10-30T20:15:21Z</cp:lastPrinted>
  <dcterms:created xsi:type="dcterms:W3CDTF">2017-10-21T11:24:42Z</dcterms:created>
  <dcterms:modified xsi:type="dcterms:W3CDTF">2018-10-30T20:29:29Z</dcterms:modified>
</cp:coreProperties>
</file>